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FFF"/>
    <a:srgbClr val="EAB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41"/>
    <p:restoredTop sz="94575"/>
  </p:normalViewPr>
  <p:slideViewPr>
    <p:cSldViewPr snapToGrid="0" snapToObjects="1">
      <p:cViewPr varScale="1">
        <p:scale>
          <a:sx n="90" d="100"/>
          <a:sy n="90" d="100"/>
        </p:scale>
        <p:origin x="19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677DF-0153-9B49-8735-EDC7EA93C15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CF55-9598-5448-BB35-0E3CB13E1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2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" y="214313"/>
            <a:ext cx="8467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 Cuckoos lay different size eggs in different host </a:t>
            </a:r>
            <a:r>
              <a:rPr lang="en-US" sz="2400" b="1" smtClean="0"/>
              <a:t>species nests?</a:t>
            </a:r>
            <a:endParaRPr lang="en-US" sz="2400" b="1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51253"/>
              </p:ext>
            </p:extLst>
          </p:nvPr>
        </p:nvGraphicFramePr>
        <p:xfrm>
          <a:off x="1166813" y="1239836"/>
          <a:ext cx="6805612" cy="3817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705"/>
                <a:gridCol w="4662907"/>
              </a:tblGrid>
              <a:tr h="6363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Host Species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Egg Sizes</a:t>
                      </a:r>
                      <a:endParaRPr lang="en-US" sz="2000" dirty="0"/>
                    </a:p>
                  </a:txBody>
                  <a:tcPr/>
                </a:tc>
              </a:tr>
              <a:tr h="636323">
                <a:tc>
                  <a:txBody>
                    <a:bodyPr/>
                    <a:lstStyle/>
                    <a:p>
                      <a:r>
                        <a:rPr lang="en-US" dirty="0" smtClean="0"/>
                        <a:t>Meadow Pipet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21.9, 22.1, 20.7, 22.1, 21.7, 21.9</a:t>
                      </a:r>
                      <a:endParaRPr lang="en-US" dirty="0"/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r>
                        <a:rPr lang="en-US" dirty="0" smtClean="0"/>
                        <a:t>Hedge Sparrow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23.9, 23.9, 22.1, 24.1, 23.1, 23.1</a:t>
                      </a:r>
                      <a:endParaRPr lang="en-US" dirty="0"/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r>
                        <a:rPr lang="en-US" dirty="0" smtClean="0"/>
                        <a:t>Robin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23.1, 23.1, 22.1, 23.1, 22.1, 22.5</a:t>
                      </a:r>
                      <a:endParaRPr lang="en-US" dirty="0"/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r>
                        <a:rPr lang="en-US" dirty="0" smtClean="0"/>
                        <a:t>Pied Wagtail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23.3, 24.1, 21.9, 24.1, 22.1, 23.1</a:t>
                      </a:r>
                      <a:endParaRPr lang="en-US" dirty="0"/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r>
                        <a:rPr lang="en-US" dirty="0" smtClean="0"/>
                        <a:t>Wren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21.3, 22.1, 20.3, 22.1, 20.9, 21.1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662" y="185738"/>
            <a:ext cx="6186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makes cheddar cheese taste good?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25742"/>
              </p:ext>
            </p:extLst>
          </p:nvPr>
        </p:nvGraphicFramePr>
        <p:xfrm>
          <a:off x="1485900" y="928688"/>
          <a:ext cx="6300789" cy="5328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263"/>
                <a:gridCol w="2100263"/>
                <a:gridCol w="2100263"/>
              </a:tblGrid>
              <a:tr h="13050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Taste Score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Hydrogen Sulfide Concentration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Lactic Acid Concentration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0.7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</a:rPr>
                        <a:t>3.912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1.25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5.5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u="none" strike="noStrike">
                          <a:effectLst/>
                        </a:rPr>
                        <a:t>4.787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1.25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</a:rPr>
                        <a:t>12.3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</a:rPr>
                        <a:t>3.135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0.86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u="none" strike="noStrike">
                          <a:effectLst/>
                        </a:rPr>
                        <a:t>18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</a:rPr>
                        <a:t>6.174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1.63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21.9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7.966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1.78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u="none" strike="noStrike">
                          <a:effectLst/>
                        </a:rPr>
                        <a:t>32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u="none" strike="noStrike" dirty="0">
                          <a:effectLst/>
                        </a:rPr>
                        <a:t>9.242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1.44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37.3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</a:rPr>
                        <a:t>8.726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1.29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u="none" strike="noStrike">
                          <a:effectLst/>
                        </a:rPr>
                        <a:t>39</a:t>
                      </a:r>
                      <a:endParaRPr lang="uk-UA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5.438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1.57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47.9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7.496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1.81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56.7</a:t>
                      </a:r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10.199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</a:rPr>
                        <a:t>2.01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20040" marR="137160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" y="214313"/>
            <a:ext cx="8145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 football teams with highly paid quarterbacks also pay the rest of the team well?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01456"/>
              </p:ext>
            </p:extLst>
          </p:nvPr>
        </p:nvGraphicFramePr>
        <p:xfrm>
          <a:off x="1166813" y="1239836"/>
          <a:ext cx="6805612" cy="509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627"/>
                <a:gridCol w="2175610"/>
                <a:gridCol w="3000375"/>
              </a:tblGrid>
              <a:tr h="6363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Quarterback</a:t>
                      </a:r>
                      <a:r>
                        <a:rPr lang="en-US" sz="2000" baseline="0" dirty="0" smtClean="0"/>
                        <a:t> pay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Rest</a:t>
                      </a:r>
                      <a:r>
                        <a:rPr lang="en-US" sz="2000" baseline="0" dirty="0" smtClean="0"/>
                        <a:t> of the team</a:t>
                      </a:r>
                      <a:endParaRPr lang="en-US" sz="2000" dirty="0"/>
                    </a:p>
                  </a:txBody>
                  <a:tcPr/>
                </a:tc>
              </a:tr>
              <a:tr h="636323">
                <a:tc>
                  <a:txBody>
                    <a:bodyPr/>
                    <a:lstStyle/>
                    <a:p>
                      <a:pPr marL="127000" indent="0" algn="l" fontAlgn="b">
                        <a:tabLst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JETS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   800,000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18,263,000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pPr marL="127000" indent="0" algn="l" fontAlgn="b">
                        <a:tabLst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CHARGERS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1,200,000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17,498,000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pPr marL="127000" indent="0" algn="l" fontAlgn="b">
                        <a:tabLst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GIANTS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1,600,000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21,658,000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pPr marL="127000" indent="0" algn="l" fontAlgn="b">
                        <a:tabLst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COWBOYS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1,750,000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26,599,000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pPr marL="127000" indent="0" algn="l" fontAlgn="b">
                        <a:tabLst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PATRIOTS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2,250,000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21,044,000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pPr marL="127000" indent="0" algn="l" fontAlgn="b">
                        <a:tabLst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BEARS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3,000,000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20,074,000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</a:tr>
              <a:tr h="636323">
                <a:tc>
                  <a:txBody>
                    <a:bodyPr/>
                    <a:lstStyle/>
                    <a:p>
                      <a:pPr marL="127000" indent="0" algn="l" fontAlgn="b">
                        <a:tabLst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STEELERS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3,500,000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26,631,000</a:t>
                      </a:r>
                      <a:endParaRPr lang="is-I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45771" y="773241"/>
            <a:ext cx="16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from 1991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" y="114301"/>
            <a:ext cx="8145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survival time different between different types of cancer?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5762" y="1066206"/>
            <a:ext cx="2571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from 1978 </a:t>
            </a:r>
          </a:p>
          <a:p>
            <a:r>
              <a:rPr lang="en-US" dirty="0" smtClean="0"/>
              <a:t>(Note: These were patients in advanced stages of cancer)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16589"/>
              </p:ext>
            </p:extLst>
          </p:nvPr>
        </p:nvGraphicFramePr>
        <p:xfrm>
          <a:off x="3162300" y="575966"/>
          <a:ext cx="3752850" cy="5998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0360"/>
                <a:gridCol w="1632490"/>
              </a:tblGrid>
              <a:tr h="512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Type of Cancer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Survival (Days)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Breast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Breast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791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Breast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u="none" strike="noStrike" dirty="0">
                          <a:effectLst/>
                        </a:rPr>
                        <a:t>727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Breast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3460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Breast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u="none" strike="noStrike" dirty="0">
                          <a:effectLst/>
                        </a:rPr>
                        <a:t>1166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Breast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u="none" strike="noStrike" dirty="0">
                          <a:effectLst/>
                        </a:rPr>
                        <a:t>24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FF"/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u="none" strike="noStrike" dirty="0">
                          <a:effectLst/>
                        </a:rPr>
                        <a:t>163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u="none" strike="noStrike" dirty="0">
                          <a:effectLst/>
                        </a:rPr>
                        <a:t>20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519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189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u="none" strike="noStrike" dirty="0">
                          <a:effectLst/>
                        </a:rPr>
                        <a:t>1843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u="none" strike="noStrike" dirty="0">
                          <a:effectLst/>
                        </a:rPr>
                        <a:t>248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Stomach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Stomach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Stomach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Stomach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876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Stomach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Stomach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u="none" strike="noStrike" dirty="0">
                          <a:effectLst/>
                        </a:rPr>
                        <a:t>25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40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240</Words>
  <Application>Microsoft Macintosh PowerPoint</Application>
  <PresentationFormat>On-screen Show (4:3)</PresentationFormat>
  <Paragraphs>114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Jacobs</dc:creator>
  <cp:lastModifiedBy>Molly Jacobs</cp:lastModifiedBy>
  <cp:revision>9</cp:revision>
  <dcterms:created xsi:type="dcterms:W3CDTF">2017-08-03T12:47:06Z</dcterms:created>
  <dcterms:modified xsi:type="dcterms:W3CDTF">2017-08-03T13:55:36Z</dcterms:modified>
</cp:coreProperties>
</file>