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1" r:id="rId2"/>
    <p:sldId id="260" r:id="rId3"/>
    <p:sldId id="270" r:id="rId4"/>
    <p:sldId id="257" r:id="rId5"/>
    <p:sldId id="258" r:id="rId6"/>
    <p:sldId id="263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D80"/>
    <a:srgbClr val="A7D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6"/>
    <p:restoredTop sz="94615"/>
  </p:normalViewPr>
  <p:slideViewPr>
    <p:cSldViewPr snapToGrid="0" snapToObjects="1">
      <p:cViewPr varScale="1">
        <p:scale>
          <a:sx n="154" d="100"/>
          <a:sy n="154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DCI/Documents/Project%20O/Curriculum/Curriculum%20Updated/Lab%20Programs/Data%20Analysis%20Lab/Halfmarathon_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</c:numCache>
            </c:numRef>
          </c:xVal>
          <c:yVal>
            <c:numRef>
              <c:f>Sheet1!$A$2:$A$16</c:f>
              <c:numCache>
                <c:formatCode>General</c:formatCode>
                <c:ptCount val="15"/>
                <c:pt idx="0">
                  <c:v>5.0</c:v>
                </c:pt>
                <c:pt idx="1">
                  <c:v>5.0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2.0</c:v>
                </c:pt>
                <c:pt idx="6">
                  <c:v>3.0</c:v>
                </c:pt>
                <c:pt idx="7">
                  <c:v>4.0</c:v>
                </c:pt>
                <c:pt idx="8">
                  <c:v>4.0</c:v>
                </c:pt>
                <c:pt idx="9">
                  <c:v>2.0</c:v>
                </c:pt>
                <c:pt idx="10">
                  <c:v>3.0</c:v>
                </c:pt>
                <c:pt idx="11">
                  <c:v>0.0</c:v>
                </c:pt>
                <c:pt idx="12">
                  <c:v>1.0</c:v>
                </c:pt>
                <c:pt idx="13">
                  <c:v>4.0</c:v>
                </c:pt>
                <c:pt idx="14">
                  <c:v>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98891600"/>
        <c:axId val="-297031632"/>
      </c:scatterChart>
      <c:valAx>
        <c:axId val="-298891600"/>
        <c:scaling>
          <c:orientation val="minMax"/>
          <c:max val="14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7031632"/>
        <c:crosses val="autoZero"/>
        <c:crossBetween val="midCat"/>
      </c:valAx>
      <c:valAx>
        <c:axId val="-297031632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Mood</a:t>
                </a:r>
              </a:p>
            </c:rich>
          </c:tx>
          <c:layout>
            <c:manualLayout>
              <c:xMode val="edge"/>
              <c:yMode val="edge"/>
              <c:x val="0.0"/>
              <c:y val="0.344114193928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98891600"/>
        <c:crosses val="autoZero"/>
        <c:crossBetween val="midCat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C29B-1BB4-9D4F-9DCC-1355971D259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8ACD-A727-EF47-B5D4-80F36E18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9BC2-3DED-D942-9595-A73CBBF6D3A8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B556-0156-1A49-B8E0-E796ECD9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2993" y="6441261"/>
            <a:ext cx="321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Case et al. 2006.  Evolution and Human Behavior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55" y="962952"/>
            <a:ext cx="6468080" cy="5219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8855" y="64833"/>
            <a:ext cx="407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Whose </a:t>
            </a:r>
            <a:r>
              <a:rPr lang="en-US" sz="2400" b="1" smtClean="0"/>
              <a:t>baby smells the worst?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54671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824" y="404602"/>
            <a:ext cx="4383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Mood during a half-marathon run</a:t>
            </a:r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801897" y="1149069"/>
            <a:ext cx="7211634" cy="4026933"/>
            <a:chOff x="801897" y="1149069"/>
            <a:chExt cx="7211634" cy="4026933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0697073"/>
                </p:ext>
              </p:extLst>
            </p:nvPr>
          </p:nvGraphicFramePr>
          <p:xfrm>
            <a:off x="1399753" y="1207735"/>
            <a:ext cx="6613778" cy="396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 rot="16200000">
              <a:off x="612903" y="2573923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Mood</a:t>
              </a: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9460" y="1149069"/>
              <a:ext cx="732406" cy="328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69513" y="1248925"/>
              <a:ext cx="960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Awesome!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0598" y="1799222"/>
              <a:ext cx="1209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Feeling strong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3849" y="2978361"/>
              <a:ext cx="543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Ugh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2623" y="3570877"/>
              <a:ext cx="8376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Suffering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9317" y="4122216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Despair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2040" y="2406434"/>
              <a:ext cx="650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Meh</a:t>
              </a:r>
              <a:r>
                <a:rPr lang="mr-IN" sz="1400" dirty="0" smtClean="0"/>
                <a:t>…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11211" y="4405279"/>
            <a:ext cx="6671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smtClean="0"/>
              <a:t>Finish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189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5413" y="6384616"/>
            <a:ext cx="23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Briscoe et al. 2014. Biology Letters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548992" y="194209"/>
            <a:ext cx="38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Effect of temperature on koala posture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70" y="748270"/>
            <a:ext cx="5167184" cy="53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5" t="45646"/>
          <a:stretch/>
        </p:blipFill>
        <p:spPr>
          <a:xfrm>
            <a:off x="807307" y="494270"/>
            <a:ext cx="6557319" cy="459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3099" y="6370692"/>
            <a:ext cx="342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Breed et al. 2012. </a:t>
            </a:r>
            <a:r>
              <a:rPr lang="en-US" sz="1200" dirty="0"/>
              <a:t>Nature Climate </a:t>
            </a:r>
            <a:r>
              <a:rPr lang="en-US" sz="1200" dirty="0" smtClean="0"/>
              <a:t>Change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2551" y="494270"/>
            <a:ext cx="930876" cy="388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87211" y="119088"/>
            <a:ext cx="590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driven changes in New England </a:t>
            </a:r>
            <a:r>
              <a:rPr lang="en-US" smtClean="0"/>
              <a:t>butterfly populations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2762" y="819540"/>
            <a:ext cx="8772320" cy="4586916"/>
            <a:chOff x="102762" y="819540"/>
            <a:chExt cx="8772320" cy="4586916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-794952" y="2290119"/>
              <a:ext cx="2164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Population trajectory</a:t>
              </a:r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0234" y="851901"/>
              <a:ext cx="927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Increasing</a:t>
              </a:r>
              <a:endParaRPr lang="en-US" sz="1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5503" y="3875903"/>
              <a:ext cx="988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Decreasing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8040" y="2368592"/>
              <a:ext cx="9799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Change</a:t>
              </a:r>
              <a:endParaRPr lang="en-US" sz="1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441699" y="1959185"/>
              <a:ext cx="1433383" cy="1031199"/>
              <a:chOff x="7578811" y="730577"/>
              <a:chExt cx="1433383" cy="10311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578811" y="851901"/>
                <a:ext cx="222421" cy="219018"/>
              </a:xfrm>
              <a:prstGeom prst="rect">
                <a:avLst/>
              </a:prstGeom>
              <a:solidFill>
                <a:srgbClr val="A7D2DD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78811" y="1421435"/>
                <a:ext cx="222421" cy="219018"/>
              </a:xfrm>
              <a:prstGeom prst="rect">
                <a:avLst/>
              </a:prstGeom>
              <a:solidFill>
                <a:srgbClr val="E38D8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01232" y="730577"/>
                <a:ext cx="1210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/>
                  <a:t>Northern species</a:t>
                </a:r>
                <a:endParaRPr lang="en-US" sz="12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01232" y="1300111"/>
                <a:ext cx="1210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Southern species</a:t>
                </a:r>
                <a:endParaRPr lang="en-US" sz="1200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 rot="5400000">
              <a:off x="3815546" y="2247245"/>
              <a:ext cx="930876" cy="5387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4782" y="4410971"/>
              <a:ext cx="816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Region 3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5856" y="4410971"/>
              <a:ext cx="816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Region 1</a:t>
              </a:r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8817" y="4410971"/>
              <a:ext cx="816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Region 2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1778" y="4414059"/>
              <a:ext cx="816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Region 4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23005" y="4416107"/>
              <a:ext cx="816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Region 5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51855" y="819540"/>
              <a:ext cx="1444426" cy="465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657988" y="2538956"/>
            <a:ext cx="53167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5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8" y="471948"/>
            <a:ext cx="7585997" cy="57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45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029"/>
            <a:ext cx="9144000" cy="303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827" y="194209"/>
            <a:ext cx="154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Graphs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74498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02" y="1226618"/>
            <a:ext cx="5740319" cy="3774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4548" y="5397389"/>
            <a:ext cx="2879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Meyer-</a:t>
            </a:r>
            <a:r>
              <a:rPr lang="en-US" sz="1200" dirty="0" err="1" smtClean="0"/>
              <a:t>Rochow</a:t>
            </a:r>
            <a:r>
              <a:rPr lang="en-US" sz="1200" dirty="0" smtClean="0"/>
              <a:t> and Gal 2013. Polar Biology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121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94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Jacobs</dc:creator>
  <cp:lastModifiedBy>Molly Jacobs</cp:lastModifiedBy>
  <cp:revision>18</cp:revision>
  <dcterms:created xsi:type="dcterms:W3CDTF">2017-08-01T18:55:07Z</dcterms:created>
  <dcterms:modified xsi:type="dcterms:W3CDTF">2017-08-10T15:34:21Z</dcterms:modified>
</cp:coreProperties>
</file>